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handoutMasterIdLst>
    <p:handoutMasterId r:id="rId24"/>
  </p:handoutMasterIdLst>
  <p:sldIdLst>
    <p:sldId id="1820" r:id="rId4"/>
    <p:sldId id="1821" r:id="rId6"/>
    <p:sldId id="1662" r:id="rId7"/>
    <p:sldId id="1781" r:id="rId8"/>
    <p:sldId id="1829" r:id="rId9"/>
    <p:sldId id="1777" r:id="rId10"/>
    <p:sldId id="1788" r:id="rId11"/>
    <p:sldId id="1778" r:id="rId12"/>
    <p:sldId id="1779" r:id="rId13"/>
    <p:sldId id="1780" r:id="rId14"/>
    <p:sldId id="1830" r:id="rId15"/>
    <p:sldId id="1825" r:id="rId16"/>
    <p:sldId id="1845" r:id="rId17"/>
    <p:sldId id="1827" r:id="rId18"/>
    <p:sldId id="1839" r:id="rId19"/>
    <p:sldId id="1841" r:id="rId20"/>
    <p:sldId id="1842" r:id="rId21"/>
    <p:sldId id="1840" r:id="rId22"/>
    <p:sldId id="1828" r:id="rId23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1" clrIdx="0"/>
  <p:cmAuthor id="1" name="Administrator" initials="A" lastIdx="8" clrIdx="0"/>
  <p:cmAuthor id="3" name="未知用户1" initials="未" lastIdx="8" clrIdx="0"/>
  <p:cmAuthor id="4" name="wang peter" initials="w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55A11"/>
    <a:srgbClr val="0070C0"/>
    <a:srgbClr val="5A6783"/>
    <a:srgbClr val="F15B67"/>
    <a:srgbClr val="CFE4E0"/>
    <a:srgbClr val="FCEBD3"/>
    <a:srgbClr val="F0D9D3"/>
    <a:srgbClr val="174FB0"/>
    <a:srgbClr val="1BA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2" autoAdjust="0"/>
    <p:restoredTop sz="91505" autoAdjust="0"/>
  </p:normalViewPr>
  <p:slideViewPr>
    <p:cSldViewPr snapToGrid="0">
      <p:cViewPr varScale="1">
        <p:scale>
          <a:sx n="104" d="100"/>
          <a:sy n="104" d="100"/>
        </p:scale>
        <p:origin x="9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4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12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12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12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12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12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12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12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472" y="2042807"/>
            <a:ext cx="5398852" cy="5833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7472" y="2648125"/>
            <a:ext cx="5398852" cy="5133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1" y="1369219"/>
            <a:ext cx="3886200" cy="157400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1" y="1369219"/>
            <a:ext cx="3886200" cy="157400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1" y="3057525"/>
            <a:ext cx="3886200" cy="1575197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3057525"/>
            <a:ext cx="3886200" cy="1575197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" y="6291"/>
            <a:ext cx="9141291" cy="513091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136" y="982494"/>
            <a:ext cx="8175726" cy="36867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286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715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14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657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4136" y="369848"/>
            <a:ext cx="8175726" cy="4472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内容页标题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8510" y="0"/>
            <a:ext cx="9162510" cy="1167594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37" name="矩形 136"/>
          <p:cNvSpPr/>
          <p:nvPr/>
        </p:nvSpPr>
        <p:spPr>
          <a:xfrm>
            <a:off x="-18510" y="4461960"/>
            <a:ext cx="9162510" cy="681540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67405"/>
            <a:ext cx="7886700" cy="56491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" name="圆角矩形 11"/>
          <p:cNvSpPr/>
          <p:nvPr userDrawn="1"/>
        </p:nvSpPr>
        <p:spPr>
          <a:xfrm rot="13456246" flipH="1">
            <a:off x="-17266" y="4891283"/>
            <a:ext cx="206048" cy="215429"/>
          </a:xfrm>
          <a:prstGeom prst="roundRect">
            <a:avLst>
              <a:gd name="adj" fmla="val 6158"/>
            </a:avLst>
          </a:prstGeom>
          <a:solidFill>
            <a:srgbClr val="005CA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16" name="矩形 15"/>
          <p:cNvSpPr/>
          <p:nvPr userDrawn="1"/>
        </p:nvSpPr>
        <p:spPr>
          <a:xfrm>
            <a:off x="9224683" y="583527"/>
            <a:ext cx="431391" cy="165919"/>
          </a:xfrm>
          <a:prstGeom prst="rect">
            <a:avLst/>
          </a:prstGeom>
          <a:solidFill>
            <a:srgbClr val="00B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17" name="矩形 16"/>
          <p:cNvSpPr/>
          <p:nvPr userDrawn="1"/>
        </p:nvSpPr>
        <p:spPr>
          <a:xfrm>
            <a:off x="9224683" y="837937"/>
            <a:ext cx="431391" cy="165919"/>
          </a:xfrm>
          <a:prstGeom prst="rect">
            <a:avLst/>
          </a:prstGeom>
          <a:solidFill>
            <a:srgbClr val="00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18" name="矩形 17"/>
          <p:cNvSpPr/>
          <p:nvPr userDrawn="1"/>
        </p:nvSpPr>
        <p:spPr>
          <a:xfrm>
            <a:off x="9224683" y="1092347"/>
            <a:ext cx="431391" cy="165919"/>
          </a:xfrm>
          <a:prstGeom prst="rect">
            <a:avLst/>
          </a:prstGeom>
          <a:solidFill>
            <a:srgbClr val="06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19" name="矩形 18"/>
          <p:cNvSpPr/>
          <p:nvPr userDrawn="1"/>
        </p:nvSpPr>
        <p:spPr>
          <a:xfrm>
            <a:off x="9224683" y="1341226"/>
            <a:ext cx="431391" cy="165919"/>
          </a:xfrm>
          <a:prstGeom prst="rect">
            <a:avLst/>
          </a:prstGeom>
          <a:solidFill>
            <a:srgbClr val="3B6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20" name="矩形 19"/>
          <p:cNvSpPr/>
          <p:nvPr userDrawn="1"/>
        </p:nvSpPr>
        <p:spPr>
          <a:xfrm>
            <a:off x="9224683" y="1590967"/>
            <a:ext cx="431391" cy="165919"/>
          </a:xfrm>
          <a:prstGeom prst="rect">
            <a:avLst/>
          </a:prstGeom>
          <a:solidFill>
            <a:srgbClr val="9C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21" name="矩形 20"/>
          <p:cNvSpPr/>
          <p:nvPr userDrawn="1"/>
        </p:nvSpPr>
        <p:spPr>
          <a:xfrm>
            <a:off x="9224683" y="1843472"/>
            <a:ext cx="431391" cy="165919"/>
          </a:xfrm>
          <a:prstGeom prst="rect">
            <a:avLst/>
          </a:prstGeom>
          <a:solidFill>
            <a:srgbClr val="00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22" name="矩形 21"/>
          <p:cNvSpPr/>
          <p:nvPr userDrawn="1"/>
        </p:nvSpPr>
        <p:spPr>
          <a:xfrm>
            <a:off x="9224683" y="2092352"/>
            <a:ext cx="431391" cy="165919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23" name="矩形 22"/>
          <p:cNvSpPr/>
          <p:nvPr userDrawn="1"/>
        </p:nvSpPr>
        <p:spPr>
          <a:xfrm>
            <a:off x="9224683" y="2342093"/>
            <a:ext cx="431391" cy="165919"/>
          </a:xfrm>
          <a:prstGeom prst="rect">
            <a:avLst/>
          </a:prstGeom>
          <a:solidFill>
            <a:srgbClr val="EE7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15" name="文本框 14"/>
          <p:cNvSpPr txBox="1"/>
          <p:nvPr/>
        </p:nvSpPr>
        <p:spPr>
          <a:xfrm>
            <a:off x="3650933" y="358140"/>
            <a:ext cx="525018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广西壮族自治区医疗保障信息平台建设项目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与正文_分级文字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3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30" y="4631352"/>
            <a:ext cx="9162510" cy="573528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1" t="1" r="19505" b="45156"/>
          <a:stretch>
            <a:fillRect/>
          </a:stretch>
        </p:blipFill>
        <p:spPr>
          <a:xfrm>
            <a:off x="5554481" y="2664176"/>
            <a:ext cx="3367710" cy="2251856"/>
          </a:xfrm>
          <a:prstGeom prst="rect">
            <a:avLst/>
          </a:prstGeom>
        </p:spPr>
      </p:pic>
      <p:cxnSp>
        <p:nvCxnSpPr>
          <p:cNvPr id="13" name="直线连接符 12"/>
          <p:cNvCxnSpPr/>
          <p:nvPr/>
        </p:nvCxnSpPr>
        <p:spPr>
          <a:xfrm>
            <a:off x="467544" y="735546"/>
            <a:ext cx="8327297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7573" y="303498"/>
            <a:ext cx="8327267" cy="4320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554480" y="4851257"/>
            <a:ext cx="324036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chemeClr val="bg1"/>
                </a:solidFill>
                <a:latin typeface="+mj-ea"/>
                <a:ea typeface="+mj-ea"/>
              </a:rPr>
              <a:t>广西壮族自治区医疗保障信息平台建设项目</a:t>
            </a:r>
            <a:endParaRPr lang="zh-CN" altLang="en-US" sz="10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878273"/>
            <a:ext cx="8328180" cy="3239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SzPct val="90000"/>
              <a:buFont typeface="Wingdings" panose="05000000000000000000" pitchFamily="2" charset="2"/>
              <a:buChar char="n"/>
              <a:defRPr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514350" indent="-171450">
              <a:lnSpc>
                <a:spcPct val="150000"/>
              </a:lnSpc>
              <a:buFont typeface="Wingdings" panose="05000000000000000000" pitchFamily="2" charset="2"/>
              <a:buChar char="Ø"/>
              <a:defRPr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857250" indent="-171450">
              <a:lnSpc>
                <a:spcPct val="150000"/>
              </a:lnSpc>
              <a:buFont typeface="微软雅黑 Light" panose="020B0502040204020203" pitchFamily="34" charset="-122"/>
              <a:buChar char="−"/>
              <a:defRPr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 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 二级</a:t>
            </a:r>
            <a:endParaRPr lang="zh-CN" altLang="en-US" dirty="0"/>
          </a:p>
          <a:p>
            <a:pPr lvl="2"/>
            <a:r>
              <a:rPr lang="zh-CN" altLang="en-US" dirty="0"/>
              <a:t> 三级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472" y="2042807"/>
            <a:ext cx="5398852" cy="5833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7472" y="2648125"/>
            <a:ext cx="5398852" cy="5133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64182" y="1467764"/>
            <a:ext cx="5421059" cy="22079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858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0287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3716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一、此处为目录标题</a:t>
            </a:r>
            <a:endParaRPr lang="en-US" altLang="zh-CN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398833" y="554723"/>
            <a:ext cx="13837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23423" y="1095507"/>
            <a:ext cx="133453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" y="6291"/>
            <a:ext cx="9141291" cy="513091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830747" y="1697846"/>
            <a:ext cx="4129391" cy="5943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0746" y="2303606"/>
            <a:ext cx="4129391" cy="3619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1964985" y="1795173"/>
            <a:ext cx="842655" cy="8269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97576" y="3118084"/>
            <a:ext cx="4129391" cy="5943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7576" y="3723844"/>
            <a:ext cx="4129391" cy="3619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3501956" y="632296"/>
            <a:ext cx="2120629" cy="15468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" y="6291"/>
            <a:ext cx="9141291" cy="513091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136" y="982494"/>
            <a:ext cx="8175726" cy="36867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286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715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14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657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4136" y="369848"/>
            <a:ext cx="8175726" cy="4472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内容页标题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64182" y="1467764"/>
            <a:ext cx="5421059" cy="22079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858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0287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3716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一、此处为目录标题</a:t>
            </a:r>
            <a:endParaRPr lang="en-US" altLang="zh-CN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398833" y="554723"/>
            <a:ext cx="13837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23423" y="1095507"/>
            <a:ext cx="133453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839261" y="1869739"/>
            <a:ext cx="3465478" cy="7729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spc="8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谢谢</a:t>
            </a:r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3466317" y="2642718"/>
            <a:ext cx="2211367" cy="0"/>
          </a:xfrm>
          <a:prstGeom prst="line">
            <a:avLst/>
          </a:prstGeom>
          <a:ln w="317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14"/>
          <p:cNvSpPr>
            <a:spLocks noGrp="1"/>
          </p:cNvSpPr>
          <p:nvPr>
            <p:ph sz="quarter" idx="10" hasCustomPrompt="1"/>
          </p:nvPr>
        </p:nvSpPr>
        <p:spPr>
          <a:xfrm>
            <a:off x="2839261" y="2730270"/>
            <a:ext cx="3465478" cy="3798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THANKS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1" y="1369219"/>
            <a:ext cx="3886200" cy="157400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1" y="1369219"/>
            <a:ext cx="3886200" cy="157400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1" y="3057525"/>
            <a:ext cx="3886200" cy="1575197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3057525"/>
            <a:ext cx="3886200" cy="1575197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" y="6291"/>
            <a:ext cx="9141291" cy="513091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136" y="982494"/>
            <a:ext cx="8175726" cy="36867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286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715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14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657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4136" y="369848"/>
            <a:ext cx="8175726" cy="4472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内容页标题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8510" y="0"/>
            <a:ext cx="9162510" cy="1167594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37" name="矩形 136"/>
          <p:cNvSpPr/>
          <p:nvPr/>
        </p:nvSpPr>
        <p:spPr>
          <a:xfrm>
            <a:off x="-18510" y="4461960"/>
            <a:ext cx="9162510" cy="681540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67405"/>
            <a:ext cx="7886700" cy="56491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" name="圆角矩形 11"/>
          <p:cNvSpPr/>
          <p:nvPr userDrawn="1"/>
        </p:nvSpPr>
        <p:spPr>
          <a:xfrm rot="13456246" flipH="1">
            <a:off x="-17266" y="4891283"/>
            <a:ext cx="206048" cy="215429"/>
          </a:xfrm>
          <a:prstGeom prst="roundRect">
            <a:avLst>
              <a:gd name="adj" fmla="val 6158"/>
            </a:avLst>
          </a:prstGeom>
          <a:solidFill>
            <a:srgbClr val="005CA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16" name="矩形 15"/>
          <p:cNvSpPr/>
          <p:nvPr userDrawn="1"/>
        </p:nvSpPr>
        <p:spPr>
          <a:xfrm>
            <a:off x="9224683" y="583527"/>
            <a:ext cx="431391" cy="165919"/>
          </a:xfrm>
          <a:prstGeom prst="rect">
            <a:avLst/>
          </a:prstGeom>
          <a:solidFill>
            <a:srgbClr val="00B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17" name="矩形 16"/>
          <p:cNvSpPr/>
          <p:nvPr userDrawn="1"/>
        </p:nvSpPr>
        <p:spPr>
          <a:xfrm>
            <a:off x="9224683" y="837937"/>
            <a:ext cx="431391" cy="165919"/>
          </a:xfrm>
          <a:prstGeom prst="rect">
            <a:avLst/>
          </a:prstGeom>
          <a:solidFill>
            <a:srgbClr val="00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18" name="矩形 17"/>
          <p:cNvSpPr/>
          <p:nvPr userDrawn="1"/>
        </p:nvSpPr>
        <p:spPr>
          <a:xfrm>
            <a:off x="9224683" y="1092347"/>
            <a:ext cx="431391" cy="165919"/>
          </a:xfrm>
          <a:prstGeom prst="rect">
            <a:avLst/>
          </a:prstGeom>
          <a:solidFill>
            <a:srgbClr val="06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19" name="矩形 18"/>
          <p:cNvSpPr/>
          <p:nvPr userDrawn="1"/>
        </p:nvSpPr>
        <p:spPr>
          <a:xfrm>
            <a:off x="9224683" y="1341226"/>
            <a:ext cx="431391" cy="165919"/>
          </a:xfrm>
          <a:prstGeom prst="rect">
            <a:avLst/>
          </a:prstGeom>
          <a:solidFill>
            <a:srgbClr val="3B6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20" name="矩形 19"/>
          <p:cNvSpPr/>
          <p:nvPr userDrawn="1"/>
        </p:nvSpPr>
        <p:spPr>
          <a:xfrm>
            <a:off x="9224683" y="1590967"/>
            <a:ext cx="431391" cy="165919"/>
          </a:xfrm>
          <a:prstGeom prst="rect">
            <a:avLst/>
          </a:prstGeom>
          <a:solidFill>
            <a:srgbClr val="9C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21" name="矩形 20"/>
          <p:cNvSpPr/>
          <p:nvPr userDrawn="1"/>
        </p:nvSpPr>
        <p:spPr>
          <a:xfrm>
            <a:off x="9224683" y="1843472"/>
            <a:ext cx="431391" cy="165919"/>
          </a:xfrm>
          <a:prstGeom prst="rect">
            <a:avLst/>
          </a:prstGeom>
          <a:solidFill>
            <a:srgbClr val="00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22" name="矩形 21"/>
          <p:cNvSpPr/>
          <p:nvPr userDrawn="1"/>
        </p:nvSpPr>
        <p:spPr>
          <a:xfrm>
            <a:off x="9224683" y="2092352"/>
            <a:ext cx="431391" cy="165919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23" name="矩形 22"/>
          <p:cNvSpPr/>
          <p:nvPr userDrawn="1"/>
        </p:nvSpPr>
        <p:spPr>
          <a:xfrm>
            <a:off x="9224683" y="2342093"/>
            <a:ext cx="431391" cy="165919"/>
          </a:xfrm>
          <a:prstGeom prst="rect">
            <a:avLst/>
          </a:prstGeom>
          <a:solidFill>
            <a:srgbClr val="EE7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15" name="文本框 14"/>
          <p:cNvSpPr txBox="1"/>
          <p:nvPr/>
        </p:nvSpPr>
        <p:spPr>
          <a:xfrm>
            <a:off x="3650933" y="358140"/>
            <a:ext cx="525018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广西壮族自治区医疗保障信息平台建设项目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与正文_分级文字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3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30" y="4631352"/>
            <a:ext cx="9162510" cy="573528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1" t="1" r="19505" b="45156"/>
          <a:stretch>
            <a:fillRect/>
          </a:stretch>
        </p:blipFill>
        <p:spPr>
          <a:xfrm>
            <a:off x="5554481" y="2664176"/>
            <a:ext cx="3367710" cy="2251856"/>
          </a:xfrm>
          <a:prstGeom prst="rect">
            <a:avLst/>
          </a:prstGeom>
        </p:spPr>
      </p:pic>
      <p:cxnSp>
        <p:nvCxnSpPr>
          <p:cNvPr id="13" name="直线连接符 12"/>
          <p:cNvCxnSpPr/>
          <p:nvPr/>
        </p:nvCxnSpPr>
        <p:spPr>
          <a:xfrm>
            <a:off x="467544" y="735546"/>
            <a:ext cx="8327297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7573" y="303498"/>
            <a:ext cx="8327267" cy="4320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554480" y="4851257"/>
            <a:ext cx="324036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chemeClr val="bg1"/>
                </a:solidFill>
                <a:latin typeface="+mj-ea"/>
                <a:ea typeface="+mj-ea"/>
              </a:rPr>
              <a:t>广西壮族自治区医疗保障信息平台建设项目</a:t>
            </a:r>
            <a:endParaRPr lang="zh-CN" altLang="en-US" sz="10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878273"/>
            <a:ext cx="8328180" cy="3239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SzPct val="90000"/>
              <a:buFont typeface="Wingdings" panose="05000000000000000000" pitchFamily="2" charset="2"/>
              <a:buChar char="n"/>
              <a:defRPr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514350" indent="-171450">
              <a:lnSpc>
                <a:spcPct val="150000"/>
              </a:lnSpc>
              <a:buFont typeface="Wingdings" panose="05000000000000000000" pitchFamily="2" charset="2"/>
              <a:buChar char="Ø"/>
              <a:defRPr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857250" indent="-171450">
              <a:lnSpc>
                <a:spcPct val="150000"/>
              </a:lnSpc>
              <a:buFont typeface="微软雅黑 Light" panose="020B0502040204020203" pitchFamily="34" charset="-122"/>
              <a:buChar char="−"/>
              <a:defRPr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 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 二级</a:t>
            </a:r>
            <a:endParaRPr lang="zh-CN" altLang="en-US" dirty="0"/>
          </a:p>
          <a:p>
            <a:pPr lvl="2"/>
            <a:r>
              <a:rPr lang="zh-CN" altLang="en-US" dirty="0"/>
              <a:t> 三级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" y="6291"/>
            <a:ext cx="9141291" cy="513091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830747" y="1697846"/>
            <a:ext cx="4129391" cy="5943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0746" y="2303606"/>
            <a:ext cx="4129391" cy="3619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1964985" y="1795173"/>
            <a:ext cx="842655" cy="8269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97576" y="3118084"/>
            <a:ext cx="4129391" cy="5943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7576" y="3723844"/>
            <a:ext cx="4129391" cy="3619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3501956" y="632296"/>
            <a:ext cx="2120629" cy="15468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" y="6291"/>
            <a:ext cx="9141291" cy="513091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136" y="982494"/>
            <a:ext cx="8175726" cy="36867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286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715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14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657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4136" y="369848"/>
            <a:ext cx="8175726" cy="4472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内容页标题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839261" y="1869739"/>
            <a:ext cx="3465478" cy="7729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spc="8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谢谢</a:t>
            </a:r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3466317" y="2642718"/>
            <a:ext cx="2211367" cy="0"/>
          </a:xfrm>
          <a:prstGeom prst="line">
            <a:avLst/>
          </a:prstGeom>
          <a:ln w="317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14"/>
          <p:cNvSpPr>
            <a:spLocks noGrp="1"/>
          </p:cNvSpPr>
          <p:nvPr>
            <p:ph sz="quarter" idx="10" hasCustomPrompt="1"/>
          </p:nvPr>
        </p:nvSpPr>
        <p:spPr>
          <a:xfrm>
            <a:off x="2839261" y="2730270"/>
            <a:ext cx="3465478" cy="3798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THANKS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84136" y="369848"/>
            <a:ext cx="8175726" cy="447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84136" y="982494"/>
            <a:ext cx="8175726" cy="365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altLang="en-US" sz="2400" b="1" kern="1200" dirty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857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lang="zh-CN" altLang="en-US" sz="1200" b="0" kern="1200" dirty="0" smtClean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2857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lang="zh-CN" altLang="en-US" sz="1200" b="0" kern="1200" dirty="0" smtClean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2857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lang="zh-CN" altLang="en-US" sz="1200" b="0" kern="1200" dirty="0" smtClean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2857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lang="zh-CN" altLang="en-US" sz="1200" b="0" kern="1200" dirty="0" smtClean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2857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lang="en-US" altLang="en-US" sz="1200" b="0" kern="1200" dirty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84136" y="369848"/>
            <a:ext cx="8175726" cy="447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84136" y="982494"/>
            <a:ext cx="8175726" cy="365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altLang="en-US" sz="2400" b="1" kern="1200" dirty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857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lang="zh-CN" altLang="en-US" sz="1200" b="0" kern="1200" dirty="0" smtClean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2857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lang="zh-CN" altLang="en-US" sz="1200" b="0" kern="1200" dirty="0" smtClean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2857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lang="zh-CN" altLang="en-US" sz="1200" b="0" kern="1200" dirty="0" smtClean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2857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lang="zh-CN" altLang="en-US" sz="1200" b="0" kern="1200" dirty="0" smtClean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2857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lang="en-US" altLang="en-US" sz="1200" b="0" kern="1200" dirty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2.png"/><Relationship Id="rId3" Type="http://schemas.openxmlformats.org/officeDocument/2006/relationships/tags" Target="../tags/tag3.xml"/><Relationship Id="rId2" Type="http://schemas.openxmlformats.org/officeDocument/2006/relationships/image" Target="../media/image21.png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"/>
          <p:cNvSpPr>
            <a:spLocks noChangeArrowheads="1"/>
          </p:cNvSpPr>
          <p:nvPr/>
        </p:nvSpPr>
        <p:spPr bwMode="auto">
          <a:xfrm>
            <a:off x="-60484" y="1373505"/>
            <a:ext cx="8934926" cy="16617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rgbClr val="2051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公共服务子系统</a:t>
            </a:r>
            <a:endParaRPr lang="zh-CN" altLang="en-US" sz="3600" b="1" dirty="0">
              <a:solidFill>
                <a:srgbClr val="2051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rgbClr val="2051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单位网厅电子印章使用</a:t>
            </a:r>
            <a:r>
              <a:rPr lang="zh-CN" altLang="en-US" sz="3600" b="1" dirty="0">
                <a:solidFill>
                  <a:srgbClr val="2051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endParaRPr lang="zh-CN" altLang="en-US" sz="3600" b="1" dirty="0">
              <a:solidFill>
                <a:srgbClr val="2051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557213" y="3592354"/>
            <a:ext cx="7711916" cy="741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  <a:defRPr/>
            </a:pPr>
            <a:endParaRPr lang="zh-CN" sz="1800" b="1" dirty="0">
              <a:solidFill>
                <a:srgbClr val="2051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015" dirty="0">
                <a:solidFill>
                  <a:srgbClr val="2051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015" dirty="0">
                <a:solidFill>
                  <a:srgbClr val="2051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15" dirty="0">
                <a:solidFill>
                  <a:srgbClr val="2051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1015" dirty="0">
                <a:solidFill>
                  <a:srgbClr val="2051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015" dirty="0">
              <a:solidFill>
                <a:srgbClr val="2051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企业电子印章申领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431" y="817125"/>
            <a:ext cx="7742903" cy="40725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69" y="-974856"/>
            <a:ext cx="9144000" cy="5192049"/>
          </a:xfrm>
          <a:prstGeom prst="rect">
            <a:avLst/>
          </a:prstGeom>
        </p:spPr>
      </p:pic>
      <p:sp>
        <p:nvSpPr>
          <p:cNvPr id="27" name="TextBox 54"/>
          <p:cNvSpPr txBox="1"/>
          <p:nvPr/>
        </p:nvSpPr>
        <p:spPr>
          <a:xfrm>
            <a:off x="1203685" y="3507273"/>
            <a:ext cx="1515110" cy="851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16" tIns="45708" rIns="91416" bIns="45708" rtlCol="0">
            <a:spAutoFit/>
          </a:bodyPr>
          <a:lstStyle/>
          <a:p>
            <a:pPr algn="ctr" defTabSz="914400">
              <a:defRPr/>
            </a:pPr>
            <a:r>
              <a:rPr lang="zh-CN" altLang="en-US" sz="4950" spc="300" dirty="0">
                <a:solidFill>
                  <a:srgbClr val="0070C0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目录</a:t>
            </a:r>
            <a:endParaRPr lang="zh-CN" altLang="en-US" sz="4950" spc="300" dirty="0">
              <a:solidFill>
                <a:srgbClr val="0070C0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28" name="TextBox 55"/>
          <p:cNvSpPr txBox="1"/>
          <p:nvPr/>
        </p:nvSpPr>
        <p:spPr>
          <a:xfrm>
            <a:off x="955082" y="4276687"/>
            <a:ext cx="2012315" cy="55181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 defTabSz="914400">
              <a:defRPr/>
            </a:pPr>
            <a:r>
              <a:rPr lang="en-US" altLang="zh-CN" sz="3000" spc="600" dirty="0">
                <a:solidFill>
                  <a:srgbClr val="0070C0"/>
                </a:solidFill>
                <a:latin typeface="Agency FB" panose="020B0503020202020204" pitchFamily="34" charset="0"/>
                <a:ea typeface="腾祥澜黑简" panose="01010104010101010101" pitchFamily="2" charset="-122"/>
              </a:rPr>
              <a:t>CONTENTS</a:t>
            </a:r>
            <a:endParaRPr lang="zh-CN" altLang="en-US" sz="3000" spc="600" dirty="0">
              <a:solidFill>
                <a:srgbClr val="0070C0"/>
              </a:solidFill>
              <a:latin typeface="Agency FB" panose="020B0503020202020204" pitchFamily="34" charset="0"/>
              <a:ea typeface="腾祥澜黑简" panose="0101010401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294364" y="2207930"/>
            <a:ext cx="3088594" cy="645160"/>
            <a:chOff x="5401703" y="734593"/>
            <a:chExt cx="4118125" cy="860213"/>
          </a:xfrm>
        </p:grpSpPr>
        <p:sp>
          <p:nvSpPr>
            <p:cNvPr id="30" name="文本框 29"/>
            <p:cNvSpPr txBox="1"/>
            <p:nvPr/>
          </p:nvSpPr>
          <p:spPr>
            <a:xfrm>
              <a:off x="6431188" y="734593"/>
              <a:ext cx="3088640" cy="86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印章申领及授权</a:t>
              </a:r>
              <a:endParaRPr lang="zh-CN" altLang="en-US" dirty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1" name="矩形: 圆角 1"/>
            <p:cNvSpPr/>
            <p:nvPr/>
          </p:nvSpPr>
          <p:spPr>
            <a:xfrm>
              <a:off x="5401703" y="947331"/>
              <a:ext cx="870857" cy="493486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700" b="1">
                <a:solidFill>
                  <a:srgbClr val="E2BA26"/>
                </a:solidFill>
                <a:latin typeface="Agency FB" panose="020B0503020202020204" pitchFamily="34" charset="0"/>
                <a:ea typeface="腾祥澜黑简" panose="0101010401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524689" y="943830"/>
              <a:ext cx="638387" cy="55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en-US" altLang="zh-CN" sz="2100" dirty="0">
                <a:solidFill>
                  <a:schemeClr val="accent6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16748" y="3091598"/>
            <a:ext cx="3980872" cy="645160"/>
            <a:chOff x="5401703" y="605899"/>
            <a:chExt cx="5307829" cy="860213"/>
          </a:xfrm>
        </p:grpSpPr>
        <p:sp>
          <p:nvSpPr>
            <p:cNvPr id="4" name="文本框 3"/>
            <p:cNvSpPr txBox="1"/>
            <p:nvPr/>
          </p:nvSpPr>
          <p:spPr>
            <a:xfrm>
              <a:off x="6401692" y="605899"/>
              <a:ext cx="4307840" cy="86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zh-CN" altLang="en-US" dirty="0">
                  <a:solidFill>
                    <a:schemeClr val="accent6">
                      <a:lumMod val="75000"/>
                    </a:schemeClr>
                  </a:solidFill>
                  <a:sym typeface="+mn-ea"/>
                </a:rPr>
                <a:t>单位网厅印章使用指南</a:t>
              </a:r>
              <a:endParaRPr lang="zh-CN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" name="矩形: 圆角 1"/>
            <p:cNvSpPr/>
            <p:nvPr/>
          </p:nvSpPr>
          <p:spPr>
            <a:xfrm>
              <a:off x="5401703" y="820331"/>
              <a:ext cx="870857" cy="493486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700" b="1">
                <a:solidFill>
                  <a:srgbClr val="E2BA26"/>
                </a:solidFill>
                <a:latin typeface="Agency FB" panose="020B0503020202020204" pitchFamily="34" charset="0"/>
                <a:ea typeface="腾祥澜黑简" panose="0101010401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78029" y="834610"/>
              <a:ext cx="638387" cy="55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066954" y="1336868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</a:rPr>
              <a:t>相关标准及管理规范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: 圆角 1"/>
          <p:cNvSpPr/>
          <p:nvPr/>
        </p:nvSpPr>
        <p:spPr>
          <a:xfrm>
            <a:off x="4294841" y="1488802"/>
            <a:ext cx="653143" cy="370115"/>
          </a:xfrm>
          <a:prstGeom prst="roundRect">
            <a:avLst/>
          </a:prstGeom>
          <a:solidFill>
            <a:srgbClr val="0070C0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b="1">
              <a:solidFill>
                <a:srgbClr val="E2BA26"/>
              </a:solidFill>
              <a:latin typeface="Agency FB" panose="020B0503020202020204" pitchFamily="34" charset="0"/>
              <a:ea typeface="腾祥澜黑简" panose="0101010401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7085" y="1493796"/>
            <a:ext cx="47879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en-US" altLang="zh-CN" sz="21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93" y="135858"/>
            <a:ext cx="8327267" cy="432048"/>
          </a:xfrm>
        </p:spPr>
        <p:txBody>
          <a:bodyPr>
            <a:normAutofit fontScale="90000"/>
          </a:bodyPr>
          <a:lstStyle/>
          <a:p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单位网厅企业电子印章使用说明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1881809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2232866" y="2756720"/>
            <a:ext cx="1207285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866616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rot="5400000">
            <a:off x="2703311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728248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rot="5400000">
            <a:off x="4548053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72990" y="2668640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928305" y="2756214"/>
            <a:ext cx="1244259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单位网厅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3801544" y="2820103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5606055" y="2862489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rot="5400000">
            <a:off x="6392344" y="288725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479" y="735330"/>
            <a:ext cx="8996839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None/>
            </a:pP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需使用电子印章业务：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、职工增员申报；</a:t>
            </a: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2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、单位参保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登记；</a:t>
            </a: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3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、生育津贴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支付；</a:t>
            </a: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4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、生育医疗费用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支付；</a:t>
            </a: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5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、在职转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退休；</a:t>
            </a: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6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、职工减员申报；（后续会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上线）</a:t>
            </a: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7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、补缴申报；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（后续会上线）</a:t>
            </a: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 algn="l">
              <a:buNone/>
            </a:pP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操作步骤：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、相关业务申报界面，填写相关信息，如需上传材料的请上传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材料；</a:t>
            </a: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2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、点击按钮【电子印章签章】，弹出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二维码；</a:t>
            </a: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3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、请使用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：智桂通APP的【电子印章】扫一扫功能，进行扫码；</a:t>
            </a: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 algn="l">
              <a:buNone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4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、完成扫码后，点击【提交】按钮，进行业务申报。</a:t>
            </a: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 algn="l">
              <a:buNone/>
            </a:pPr>
            <a:r>
              <a:rPr lang="zh-CN" altLang="en-US" sz="1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电子印章功能作用：</a:t>
            </a:r>
            <a:r>
              <a:rPr lang="zh-CN" altLang="en-US" sz="1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电子【电子印章签章】进行扫码，单位网厅后台根据界面填写信息</a:t>
            </a:r>
            <a:r>
              <a:rPr lang="en-US" altLang="zh-CN" sz="1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</a:t>
            </a:r>
            <a:r>
              <a:rPr lang="zh-CN" altLang="en-US" sz="1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自动生成印章的</a:t>
            </a:r>
            <a:r>
              <a:rPr lang="en-US" altLang="zh-CN" sz="1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pdf</a:t>
            </a:r>
            <a:r>
              <a:rPr lang="zh-CN" altLang="en-US" sz="1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文件作为业务申报表上传至中心端。</a:t>
            </a:r>
            <a:endParaRPr lang="zh-CN" altLang="en-US" sz="1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>
              <a:buNone/>
            </a:pP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说明：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前期提供单位选择是否启用电子印章，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2023-8-1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号起，企业电子印章全面使用。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>
              <a:buNone/>
            </a:pPr>
            <a:endParaRPr lang="zh-CN" altLang="en-US" sz="1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>
              <a:buNone/>
            </a:pPr>
            <a:endParaRPr lang="zh-CN" altLang="en-US" sz="1200" dirty="0" smtClean="0">
              <a:latin typeface="+mj-ea"/>
              <a:ea typeface="+mj-ea"/>
            </a:endParaRPr>
          </a:p>
          <a:p>
            <a:pPr algn="l"/>
            <a:endParaRPr lang="zh-CN" altLang="en-US" sz="1200" dirty="0" smtClean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单位网厅</a:t>
            </a:r>
            <a:r>
              <a:rPr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【职工增员】电子印章使用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说明</a:t>
            </a:r>
            <a:endParaRPr lang="zh-CN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1881809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2232866" y="2756720"/>
            <a:ext cx="1207285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866616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rot="5400000">
            <a:off x="2703311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728248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rot="5400000">
            <a:off x="4548053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72990" y="2668640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928305" y="2756214"/>
            <a:ext cx="1244259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单位网厅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3801544" y="2820103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5606055" y="2862489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rot="5400000">
            <a:off x="6392344" y="288725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735330"/>
            <a:ext cx="8242300" cy="38633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单位网厅</a:t>
            </a:r>
            <a:r>
              <a:rPr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【职工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增员】电子印章使用说明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1881809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2232866" y="2756720"/>
            <a:ext cx="1207285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866616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rot="5400000">
            <a:off x="2703311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728248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rot="5400000">
            <a:off x="4548053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72990" y="2668640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928305" y="2756214"/>
            <a:ext cx="1244259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单位网厅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3801544" y="2820103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5606055" y="2862489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rot="5400000">
            <a:off x="6392344" y="288725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735" y="735330"/>
            <a:ext cx="8629650" cy="39008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单位网厅</a:t>
            </a:r>
            <a:r>
              <a:rPr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【职工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增员】电子印章使用说明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1881809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2232866" y="2756720"/>
            <a:ext cx="1207285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866616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rot="5400000">
            <a:off x="2703311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728248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rot="5400000">
            <a:off x="4548053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72990" y="2668640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928305" y="2756214"/>
            <a:ext cx="1244259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单位网厅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3801544" y="2820103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5606055" y="2862489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rot="5400000">
            <a:off x="6392344" y="288725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8335" y="1419225"/>
            <a:ext cx="6358890" cy="3148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3420" y="810260"/>
            <a:ext cx="7877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填写好相关信息后，点击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电子印章签章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，会弹出二维码框。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单位网厅</a:t>
            </a:r>
            <a:r>
              <a:rPr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职工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增员电子印章使用说明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1881809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2232866" y="2756720"/>
            <a:ext cx="1207285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866616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rot="5400000">
            <a:off x="2703311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728248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rot="5400000">
            <a:off x="4548053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72990" y="2668640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928305" y="2756214"/>
            <a:ext cx="1244259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单位网厅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3801544" y="2820103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5606055" y="2862489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rot="5400000">
            <a:off x="6392344" y="288725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57725" y="1423035"/>
            <a:ext cx="4225925" cy="2781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智桂通APP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，进入电子印章界面；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、点击下方的扫一扫按钮，调取扫码功能；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、扫描网厅上显示的二维码，点击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同意授权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、输入申领电子印章时设置的口令，即可授权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成功。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885" y="783590"/>
            <a:ext cx="1739900" cy="3768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745" y="788035"/>
            <a:ext cx="1737360" cy="3764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单位网厅</a:t>
            </a:r>
            <a:r>
              <a:rPr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职工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增员电子印章使用说明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1881809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2232866" y="2756720"/>
            <a:ext cx="1207285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866616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rot="5400000">
            <a:off x="2703311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728248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rot="5400000">
            <a:off x="4548053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72990" y="2668640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928305" y="2756214"/>
            <a:ext cx="1244259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单位网厅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3801544" y="2820103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5606055" y="2862489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rot="5400000">
            <a:off x="6392344" y="288725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64020" y="862965"/>
            <a:ext cx="2182495" cy="3686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输入证书密码，界面上会提示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签名成功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。如果不记得密码，可以去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我的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模块找回密码。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" y="788035"/>
            <a:ext cx="1765300" cy="38246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20" y="788035"/>
            <a:ext cx="1765935" cy="38246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6146"/>
          <a:stretch>
            <a:fillRect/>
          </a:stretch>
        </p:blipFill>
        <p:spPr>
          <a:xfrm>
            <a:off x="4425950" y="735330"/>
            <a:ext cx="1903095" cy="38690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单位网厅</a:t>
            </a:r>
            <a:r>
              <a:rPr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职工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增员电子印章使用说明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 rot="5400000">
            <a:off x="1881809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2232866" y="2756720"/>
            <a:ext cx="1207285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866616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rot="5400000">
            <a:off x="2703311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728248" y="2621968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rot="5400000">
            <a:off x="4548053" y="280724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72990" y="2668640"/>
            <a:ext cx="399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928305" y="2756214"/>
            <a:ext cx="1244259" cy="2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900"/>
            <a:r>
              <a:rPr lang="zh-CN" altLang="en-US" sz="101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单位网厅</a:t>
            </a:r>
            <a:endParaRPr lang="zh-CN" altLang="en-US" sz="101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3801544" y="2820103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5606055" y="2862489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rot="5400000">
            <a:off x="6392344" y="2887254"/>
            <a:ext cx="755909" cy="1349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3900"/>
            <a:endParaRPr lang="zh-CN" altLang="en-US" sz="10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3420" y="810260"/>
            <a:ext cx="7877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在网厅点击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已完成扫码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，会弹出电子签章成功的提示，则完成了签章，可以提交业务了。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4505" y="1510030"/>
            <a:ext cx="3390265" cy="29724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04030" y="1178560"/>
            <a:ext cx="4490720" cy="33312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5"/>
          <p:cNvSpPr/>
          <p:nvPr/>
        </p:nvSpPr>
        <p:spPr bwMode="auto">
          <a:xfrm>
            <a:off x="2245519" y="619125"/>
            <a:ext cx="4437698" cy="2807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19050" tIns="19050" rIns="19050" bIns="19050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000" spc="50" dirty="0">
                <a:ln w="11430"/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zh-CN" altLang="en-US" sz="6000" spc="50" dirty="0">
                <a:ln w="11430"/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6000" spc="50" dirty="0">
              <a:ln w="11430"/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6000" spc="50" dirty="0">
                <a:ln w="11430"/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</a:t>
            </a:r>
            <a:endParaRPr lang="en-US" altLang="zh-CN" sz="6000" spc="50" dirty="0">
              <a:ln w="11430"/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69" y="-974856"/>
            <a:ext cx="9144000" cy="5192049"/>
          </a:xfrm>
          <a:prstGeom prst="rect">
            <a:avLst/>
          </a:prstGeom>
        </p:spPr>
      </p:pic>
      <p:sp>
        <p:nvSpPr>
          <p:cNvPr id="27" name="TextBox 54"/>
          <p:cNvSpPr txBox="1"/>
          <p:nvPr/>
        </p:nvSpPr>
        <p:spPr>
          <a:xfrm>
            <a:off x="1203685" y="3507273"/>
            <a:ext cx="1515110" cy="851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16" tIns="45708" rIns="91416" bIns="45708" rtlCol="0">
            <a:spAutoFit/>
          </a:bodyPr>
          <a:lstStyle/>
          <a:p>
            <a:pPr algn="ctr" defTabSz="914400">
              <a:defRPr/>
            </a:pPr>
            <a:r>
              <a:rPr lang="zh-CN" altLang="en-US" sz="4950" spc="300" dirty="0">
                <a:solidFill>
                  <a:srgbClr val="0070C0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目录</a:t>
            </a:r>
            <a:endParaRPr lang="zh-CN" altLang="en-US" sz="4950" spc="300" dirty="0">
              <a:solidFill>
                <a:srgbClr val="0070C0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28" name="TextBox 55"/>
          <p:cNvSpPr txBox="1"/>
          <p:nvPr/>
        </p:nvSpPr>
        <p:spPr>
          <a:xfrm>
            <a:off x="955082" y="4276687"/>
            <a:ext cx="2012315" cy="55181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 defTabSz="914400">
              <a:defRPr/>
            </a:pPr>
            <a:r>
              <a:rPr lang="en-US" altLang="zh-CN" sz="3000" spc="600" dirty="0">
                <a:solidFill>
                  <a:srgbClr val="0070C0"/>
                </a:solidFill>
                <a:latin typeface="Agency FB" panose="020B0503020202020204" pitchFamily="34" charset="0"/>
                <a:ea typeface="腾祥澜黑简" panose="01010104010101010101" pitchFamily="2" charset="-122"/>
              </a:rPr>
              <a:t>CONTENTS</a:t>
            </a:r>
            <a:endParaRPr lang="zh-CN" altLang="en-US" sz="3000" spc="600" dirty="0">
              <a:solidFill>
                <a:srgbClr val="0070C0"/>
              </a:solidFill>
              <a:latin typeface="Agency FB" panose="020B0503020202020204" pitchFamily="34" charset="0"/>
              <a:ea typeface="腾祥澜黑简" panose="0101010401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294364" y="2207930"/>
            <a:ext cx="3088594" cy="645160"/>
            <a:chOff x="5401703" y="734593"/>
            <a:chExt cx="4118125" cy="860213"/>
          </a:xfrm>
        </p:grpSpPr>
        <p:sp>
          <p:nvSpPr>
            <p:cNvPr id="30" name="文本框 29"/>
            <p:cNvSpPr txBox="1"/>
            <p:nvPr/>
          </p:nvSpPr>
          <p:spPr>
            <a:xfrm>
              <a:off x="6431188" y="734593"/>
              <a:ext cx="3088640" cy="86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333333"/>
                  </a:solidFill>
                  <a:sym typeface="+mn-ea"/>
                </a:rPr>
                <a:t>印章申领及授权</a:t>
              </a:r>
              <a:endParaRPr lang="zh-CN" altLang="en-US" dirty="0">
                <a:solidFill>
                  <a:srgbClr val="333333"/>
                </a:solidFill>
              </a:endParaRPr>
            </a:p>
          </p:txBody>
        </p:sp>
        <p:sp>
          <p:nvSpPr>
            <p:cNvPr id="31" name="矩形: 圆角 1"/>
            <p:cNvSpPr/>
            <p:nvPr/>
          </p:nvSpPr>
          <p:spPr>
            <a:xfrm>
              <a:off x="5401703" y="947331"/>
              <a:ext cx="870857" cy="493486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700" b="1">
                <a:solidFill>
                  <a:srgbClr val="E2BA26"/>
                </a:solidFill>
                <a:latin typeface="Agency FB" panose="020B0503020202020204" pitchFamily="34" charset="0"/>
                <a:ea typeface="腾祥澜黑简" panose="0101010401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524689" y="943830"/>
              <a:ext cx="638387" cy="55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en-US" altLang="zh-CN" sz="2100" dirty="0">
                <a:solidFill>
                  <a:schemeClr val="accent6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16748" y="3091598"/>
            <a:ext cx="3980872" cy="645160"/>
            <a:chOff x="5401703" y="605899"/>
            <a:chExt cx="5307829" cy="860213"/>
          </a:xfrm>
        </p:grpSpPr>
        <p:sp>
          <p:nvSpPr>
            <p:cNvPr id="4" name="文本框 3"/>
            <p:cNvSpPr txBox="1"/>
            <p:nvPr/>
          </p:nvSpPr>
          <p:spPr>
            <a:xfrm>
              <a:off x="6401692" y="605899"/>
              <a:ext cx="4307840" cy="86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333333"/>
                  </a:solidFill>
                  <a:sym typeface="+mn-ea"/>
                </a:rPr>
                <a:t>单位网厅印章使用指南</a:t>
              </a:r>
              <a:endParaRPr lang="zh-CN" altLang="en-US" dirty="0">
                <a:solidFill>
                  <a:srgbClr val="333333"/>
                </a:solidFill>
              </a:endParaRPr>
            </a:p>
          </p:txBody>
        </p:sp>
        <p:sp>
          <p:nvSpPr>
            <p:cNvPr id="5" name="矩形: 圆角 1"/>
            <p:cNvSpPr/>
            <p:nvPr/>
          </p:nvSpPr>
          <p:spPr>
            <a:xfrm>
              <a:off x="5401703" y="820331"/>
              <a:ext cx="870857" cy="493486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700" b="1">
                <a:solidFill>
                  <a:srgbClr val="E2BA26"/>
                </a:solidFill>
                <a:latin typeface="Agency FB" panose="020B0503020202020204" pitchFamily="34" charset="0"/>
                <a:ea typeface="腾祥澜黑简" panose="0101010401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78029" y="834610"/>
              <a:ext cx="638387" cy="55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066954" y="1336868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相关标准及管理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规范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矩形: 圆角 1"/>
          <p:cNvSpPr/>
          <p:nvPr/>
        </p:nvSpPr>
        <p:spPr>
          <a:xfrm>
            <a:off x="4294841" y="1488802"/>
            <a:ext cx="653143" cy="370115"/>
          </a:xfrm>
          <a:prstGeom prst="roundRect">
            <a:avLst/>
          </a:prstGeom>
          <a:solidFill>
            <a:srgbClr val="0070C0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b="1">
              <a:solidFill>
                <a:srgbClr val="E2BA26"/>
              </a:solidFill>
              <a:latin typeface="Agency FB" panose="020B0503020202020204" pitchFamily="34" charset="0"/>
              <a:ea typeface="腾祥澜黑简" panose="0101010401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7085" y="1493796"/>
            <a:ext cx="47879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en-US" altLang="zh-CN" sz="21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algn="l"/>
            <a:r>
              <a:rPr lang="en-US" altLang="zh-CN" sz="1800" b="1" dirty="0">
                <a:solidFill>
                  <a:schemeClr val="tx1"/>
                </a:solidFill>
              </a:rPr>
              <a:t>2019</a:t>
            </a:r>
            <a:r>
              <a:rPr lang="zh-CN" altLang="en-US" sz="1800" b="1" dirty="0">
                <a:solidFill>
                  <a:schemeClr val="tx1"/>
                </a:solidFill>
              </a:rPr>
              <a:t>年</a:t>
            </a:r>
            <a:r>
              <a:rPr lang="en-US" altLang="zh-CN" sz="1800" b="1" dirty="0">
                <a:solidFill>
                  <a:schemeClr val="tx1"/>
                </a:solidFill>
              </a:rPr>
              <a:t> </a:t>
            </a:r>
            <a:r>
              <a:rPr lang="zh-CN" altLang="en-US" sz="1800" b="1" dirty="0">
                <a:solidFill>
                  <a:schemeClr val="tx1"/>
                </a:solidFill>
              </a:rPr>
              <a:t>国务院办公厅电政函【</a:t>
            </a:r>
            <a:r>
              <a:rPr lang="en-US" altLang="zh-CN" sz="1800" b="1" dirty="0">
                <a:solidFill>
                  <a:schemeClr val="tx1"/>
                </a:solidFill>
              </a:rPr>
              <a:t>252</a:t>
            </a:r>
            <a:r>
              <a:rPr lang="zh-CN" altLang="en-US" sz="1800" b="1" dirty="0">
                <a:solidFill>
                  <a:schemeClr val="tx1"/>
                </a:solidFill>
              </a:rPr>
              <a:t>】号《全国一体化在线政务服务平台电子印章管理办法</a:t>
            </a:r>
            <a:r>
              <a:rPr lang="en-US" altLang="zh-CN" sz="1800" b="1" dirty="0">
                <a:solidFill>
                  <a:schemeClr val="tx1"/>
                </a:solidFill>
              </a:rPr>
              <a:t>(</a:t>
            </a:r>
            <a:r>
              <a:rPr lang="zh-CN" altLang="en-US" sz="1800" b="1" dirty="0">
                <a:solidFill>
                  <a:schemeClr val="tx1"/>
                </a:solidFill>
              </a:rPr>
              <a:t>试行</a:t>
            </a:r>
            <a:r>
              <a:rPr lang="en-US" altLang="zh-CN" sz="1800" b="1" dirty="0">
                <a:solidFill>
                  <a:schemeClr val="tx1"/>
                </a:solidFill>
              </a:rPr>
              <a:t>)</a:t>
            </a:r>
            <a:r>
              <a:rPr lang="zh-CN" altLang="en-US" sz="1800" b="1" dirty="0">
                <a:solidFill>
                  <a:schemeClr val="tx1"/>
                </a:solidFill>
              </a:rPr>
              <a:t>》</a:t>
            </a:r>
            <a:endParaRPr lang="zh-CN" altLang="en-US" sz="18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altLang="zh-CN" sz="1800" b="1" dirty="0">
                <a:solidFill>
                  <a:schemeClr val="tx1"/>
                </a:solidFill>
              </a:rPr>
              <a:t>      </a:t>
            </a:r>
            <a:r>
              <a:rPr lang="en-US" altLang="zh-CN" sz="1800" b="1" dirty="0">
                <a:solidFill>
                  <a:srgbClr val="FF0000"/>
                </a:solidFill>
              </a:rPr>
              <a:t> </a:t>
            </a:r>
            <a:r>
              <a:rPr lang="zh-CN" altLang="en-US" sz="1800" b="1" dirty="0">
                <a:solidFill>
                  <a:srgbClr val="FF0000"/>
                </a:solidFill>
              </a:rPr>
              <a:t>电子印章与实物印章具有同等法律效力，加盖电子印章的电子材料合法有效</a:t>
            </a:r>
            <a:r>
              <a:rPr lang="zh-CN" altLang="en-US" sz="1800" dirty="0">
                <a:solidFill>
                  <a:srgbClr val="FF0000"/>
                </a:solidFill>
              </a:rPr>
              <a:t>。</a:t>
            </a:r>
            <a:endParaRPr lang="zh-CN" altLang="en-US" sz="18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国家及行业标准规范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altLang="zh-CN" sz="1400" b="1" dirty="0">
                <a:solidFill>
                  <a:schemeClr val="tx1"/>
                </a:solidFill>
              </a:rPr>
              <a:t>2022</a:t>
            </a:r>
            <a:r>
              <a:rPr lang="zh-CN" altLang="en-US" sz="1400" b="1" dirty="0">
                <a:solidFill>
                  <a:schemeClr val="tx1"/>
                </a:solidFill>
              </a:rPr>
              <a:t>年</a:t>
            </a:r>
            <a:r>
              <a:rPr lang="en-US" altLang="zh-CN" sz="1400" b="1" dirty="0">
                <a:solidFill>
                  <a:schemeClr val="tx1"/>
                </a:solidFill>
              </a:rPr>
              <a:t>5</a:t>
            </a:r>
            <a:r>
              <a:rPr lang="zh-CN" altLang="en-US" sz="1400" b="1" dirty="0">
                <a:solidFill>
                  <a:schemeClr val="tx1"/>
                </a:solidFill>
              </a:rPr>
              <a:t>月</a:t>
            </a:r>
            <a:r>
              <a:rPr lang="en-US" altLang="zh-CN" sz="1400" b="1" dirty="0">
                <a:solidFill>
                  <a:schemeClr val="tx1"/>
                </a:solidFill>
              </a:rPr>
              <a:t>13</a:t>
            </a:r>
            <a:r>
              <a:rPr lang="zh-CN" altLang="en-US" sz="1400" b="1" dirty="0">
                <a:solidFill>
                  <a:schemeClr val="tx1"/>
                </a:solidFill>
              </a:rPr>
              <a:t>日，广西壮族自治区大数据发展局发布</a:t>
            </a:r>
            <a:r>
              <a:rPr lang="en-US" altLang="zh-CN" sz="1400" b="1" dirty="0">
                <a:solidFill>
                  <a:schemeClr val="tx1"/>
                </a:solidFill>
              </a:rPr>
              <a:t>——《</a:t>
            </a:r>
            <a:r>
              <a:rPr lang="zh-CN" altLang="en-US" sz="1400" b="1" dirty="0">
                <a:solidFill>
                  <a:schemeClr val="tx1"/>
                </a:solidFill>
              </a:rPr>
              <a:t>广西壮族自治区企业电子印章管理办法（试行）</a:t>
            </a:r>
            <a:r>
              <a:rPr lang="en-US" altLang="zh-CN" sz="1400" b="1" dirty="0">
                <a:solidFill>
                  <a:schemeClr val="tx1"/>
                </a:solidFill>
              </a:rPr>
              <a:t>》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l"/>
            <a:endParaRPr lang="en-US" altLang="zh-CN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b="1" dirty="0">
                <a:solidFill>
                  <a:schemeClr val="tx1"/>
                </a:solidFill>
              </a:rPr>
              <a:t>制定目的和依据</a:t>
            </a:r>
            <a:r>
              <a:rPr lang="en-US" altLang="zh-CN" sz="1400" b="1" dirty="0">
                <a:solidFill>
                  <a:schemeClr val="tx1"/>
                </a:solidFill>
              </a:rPr>
              <a:t>——</a:t>
            </a:r>
            <a:r>
              <a:rPr lang="zh-CN" altLang="en-US" sz="1400" b="1" dirty="0">
                <a:solidFill>
                  <a:schemeClr val="tx1"/>
                </a:solidFill>
              </a:rPr>
              <a:t>规范广西壮族自治区企业电子印章应用管理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altLang="zh-CN" sz="1400" b="1" dirty="0">
                <a:solidFill>
                  <a:schemeClr val="tx1"/>
                </a:solidFill>
              </a:rPr>
              <a:t>                                     </a:t>
            </a:r>
            <a:r>
              <a:rPr lang="zh-CN" altLang="en-US" sz="1400" b="1" dirty="0">
                <a:solidFill>
                  <a:schemeClr val="tx1"/>
                </a:solidFill>
              </a:rPr>
              <a:t>推动社会公共服务“一网通办”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altLang="zh-CN" sz="1400" b="1" dirty="0">
                <a:solidFill>
                  <a:schemeClr val="tx1"/>
                </a:solidFill>
              </a:rPr>
              <a:t>                                     </a:t>
            </a:r>
            <a:r>
              <a:rPr lang="zh-CN" altLang="en-US" sz="1400" b="1" dirty="0">
                <a:solidFill>
                  <a:schemeClr val="tx1"/>
                </a:solidFill>
              </a:rPr>
              <a:t>持续优化营商环境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altLang="zh-CN" sz="1400" dirty="0">
              <a:solidFill>
                <a:schemeClr val="tx1"/>
              </a:solidFill>
            </a:endParaRPr>
          </a:p>
          <a:p>
            <a:r>
              <a:rPr lang="zh-CN" altLang="en-US" sz="1400" b="1" cap="all" spc="15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企业电子印章和实物印章具有</a:t>
            </a:r>
            <a:r>
              <a:rPr lang="zh-CN" altLang="en-US" sz="1400" b="1" cap="all" spc="15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同等法律效力</a:t>
            </a:r>
            <a:r>
              <a:rPr lang="zh-CN" altLang="en-US" sz="1400" b="1" cap="all" spc="15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，加盖企业电子印章的电子材料合法有效；</a:t>
            </a:r>
            <a:endParaRPr lang="en-US" altLang="zh-CN" sz="1400" b="1" cap="all" spc="15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r>
              <a:rPr lang="zh-CN" altLang="en-US" sz="1400" b="1" cap="all" spc="15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加盖企业电子印章后的电子材料，经过打印或其他电子格式转换的，</a:t>
            </a:r>
            <a:r>
              <a:rPr lang="zh-CN" altLang="en-US" sz="1400" b="1" cap="all" spc="15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视同复印件</a:t>
            </a:r>
            <a:r>
              <a:rPr lang="zh-CN" altLang="en-US" sz="1400" b="1" cap="all" spc="15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。</a:t>
            </a:r>
            <a:endParaRPr lang="en-US" altLang="zh-CN" sz="1400" b="1" cap="all" spc="15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endParaRPr lang="en-US" altLang="zh-CN" sz="1400" dirty="0">
              <a:solidFill>
                <a:schemeClr val="tx1"/>
              </a:solidFill>
            </a:endParaRPr>
          </a:p>
          <a:p>
            <a:pPr algn="l"/>
            <a:r>
              <a:rPr kumimoji="0" lang="zh-CN" altLang="en-US" sz="14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在广西壮族自治区范围内设立的企业完成注册登记后，可在印章平台</a:t>
            </a:r>
            <a:r>
              <a:rPr kumimoji="0" lang="zh-CN" altLang="en-US" sz="14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免费</a:t>
            </a:r>
            <a:r>
              <a:rPr kumimoji="0" lang="zh-CN" altLang="en-US" sz="14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申领企业电子印章。</a:t>
            </a:r>
            <a:endParaRPr lang="en-US" altLang="zh-CN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广西壮族自治区企业电子印章管理办法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69" y="-974856"/>
            <a:ext cx="9144000" cy="5192049"/>
          </a:xfrm>
          <a:prstGeom prst="rect">
            <a:avLst/>
          </a:prstGeom>
        </p:spPr>
      </p:pic>
      <p:sp>
        <p:nvSpPr>
          <p:cNvPr id="27" name="TextBox 54"/>
          <p:cNvSpPr txBox="1"/>
          <p:nvPr/>
        </p:nvSpPr>
        <p:spPr>
          <a:xfrm>
            <a:off x="1203685" y="3507273"/>
            <a:ext cx="1515110" cy="851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16" tIns="45708" rIns="91416" bIns="45708" rtlCol="0">
            <a:spAutoFit/>
          </a:bodyPr>
          <a:lstStyle/>
          <a:p>
            <a:pPr algn="ctr" defTabSz="914400">
              <a:defRPr/>
            </a:pPr>
            <a:r>
              <a:rPr lang="zh-CN" altLang="en-US" sz="4950" spc="300" dirty="0">
                <a:solidFill>
                  <a:srgbClr val="0070C0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目录</a:t>
            </a:r>
            <a:endParaRPr lang="zh-CN" altLang="en-US" sz="4950" spc="300" dirty="0">
              <a:solidFill>
                <a:srgbClr val="0070C0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28" name="TextBox 55"/>
          <p:cNvSpPr txBox="1"/>
          <p:nvPr/>
        </p:nvSpPr>
        <p:spPr>
          <a:xfrm>
            <a:off x="955082" y="4276687"/>
            <a:ext cx="2012315" cy="55181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 defTabSz="914400">
              <a:defRPr/>
            </a:pPr>
            <a:r>
              <a:rPr lang="en-US" altLang="zh-CN" sz="3000" spc="600" dirty="0">
                <a:solidFill>
                  <a:srgbClr val="0070C0"/>
                </a:solidFill>
                <a:latin typeface="Agency FB" panose="020B0503020202020204" pitchFamily="34" charset="0"/>
                <a:ea typeface="腾祥澜黑简" panose="01010104010101010101" pitchFamily="2" charset="-122"/>
              </a:rPr>
              <a:t>CONTENTS</a:t>
            </a:r>
            <a:endParaRPr lang="zh-CN" altLang="en-US" sz="3000" spc="600" dirty="0">
              <a:solidFill>
                <a:srgbClr val="0070C0"/>
              </a:solidFill>
              <a:latin typeface="Agency FB" panose="020B0503020202020204" pitchFamily="34" charset="0"/>
              <a:ea typeface="腾祥澜黑简" panose="0101010401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294364" y="2207930"/>
            <a:ext cx="3088594" cy="645160"/>
            <a:chOff x="5401703" y="734593"/>
            <a:chExt cx="4118125" cy="860213"/>
          </a:xfrm>
        </p:grpSpPr>
        <p:sp>
          <p:nvSpPr>
            <p:cNvPr id="30" name="文本框 29"/>
            <p:cNvSpPr txBox="1"/>
            <p:nvPr/>
          </p:nvSpPr>
          <p:spPr>
            <a:xfrm>
              <a:off x="6431188" y="734593"/>
              <a:ext cx="3088640" cy="86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zh-CN" altLang="en-US" dirty="0">
                  <a:solidFill>
                    <a:schemeClr val="accent6">
                      <a:lumMod val="75000"/>
                    </a:schemeClr>
                  </a:solidFill>
                  <a:sym typeface="+mn-ea"/>
                </a:rPr>
                <a:t>印章申领及授权</a:t>
              </a:r>
              <a:endParaRPr lang="zh-CN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矩形: 圆角 1"/>
            <p:cNvSpPr/>
            <p:nvPr/>
          </p:nvSpPr>
          <p:spPr>
            <a:xfrm>
              <a:off x="5401703" y="947331"/>
              <a:ext cx="870857" cy="493486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700" b="1">
                <a:solidFill>
                  <a:srgbClr val="E2BA26"/>
                </a:solidFill>
                <a:latin typeface="Agency FB" panose="020B0503020202020204" pitchFamily="34" charset="0"/>
                <a:ea typeface="腾祥澜黑简" panose="0101010401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524689" y="943830"/>
              <a:ext cx="638387" cy="55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en-US" altLang="zh-CN" sz="2100" dirty="0">
                <a:solidFill>
                  <a:schemeClr val="accent6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16748" y="3091598"/>
            <a:ext cx="3980872" cy="645160"/>
            <a:chOff x="5401703" y="605899"/>
            <a:chExt cx="5307829" cy="860213"/>
          </a:xfrm>
        </p:grpSpPr>
        <p:sp>
          <p:nvSpPr>
            <p:cNvPr id="4" name="文本框 3"/>
            <p:cNvSpPr txBox="1"/>
            <p:nvPr/>
          </p:nvSpPr>
          <p:spPr>
            <a:xfrm>
              <a:off x="6401692" y="605899"/>
              <a:ext cx="4307840" cy="86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333333"/>
                  </a:solidFill>
                  <a:sym typeface="+mn-ea"/>
                </a:rPr>
                <a:t>单位网厅印章使用指南</a:t>
              </a:r>
              <a:endParaRPr lang="zh-CN" altLang="en-US" dirty="0">
                <a:solidFill>
                  <a:srgbClr val="333333"/>
                </a:solidFill>
              </a:endParaRPr>
            </a:p>
          </p:txBody>
        </p:sp>
        <p:sp>
          <p:nvSpPr>
            <p:cNvPr id="5" name="矩形: 圆角 1"/>
            <p:cNvSpPr/>
            <p:nvPr/>
          </p:nvSpPr>
          <p:spPr>
            <a:xfrm>
              <a:off x="5401703" y="820331"/>
              <a:ext cx="870857" cy="493486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700" b="1">
                <a:solidFill>
                  <a:srgbClr val="E2BA26"/>
                </a:solidFill>
                <a:latin typeface="Agency FB" panose="020B0503020202020204" pitchFamily="34" charset="0"/>
                <a:ea typeface="腾祥澜黑简" panose="0101010401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78029" y="834610"/>
              <a:ext cx="638387" cy="55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066954" y="1336868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</a:rPr>
              <a:t>相关标准及管理规范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: 圆角 1"/>
          <p:cNvSpPr/>
          <p:nvPr/>
        </p:nvSpPr>
        <p:spPr>
          <a:xfrm>
            <a:off x="4294841" y="1488802"/>
            <a:ext cx="653143" cy="370115"/>
          </a:xfrm>
          <a:prstGeom prst="roundRect">
            <a:avLst/>
          </a:prstGeom>
          <a:solidFill>
            <a:srgbClr val="0070C0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b="1">
              <a:solidFill>
                <a:srgbClr val="E2BA26"/>
              </a:solidFill>
              <a:latin typeface="Agency FB" panose="020B0503020202020204" pitchFamily="34" charset="0"/>
              <a:ea typeface="腾祥澜黑简" panose="0101010401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7085" y="1493796"/>
            <a:ext cx="47879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en-US" altLang="zh-CN" sz="21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企业电子印章申领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577305" y="856201"/>
            <a:ext cx="7728154" cy="6451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广西注册的企业可在平台免费申领包括企业公章、合同专用章、财务专用章、发票专用章、法人章共</a:t>
            </a:r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枚电子印章。申领渠道支持：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智桂通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21" y="1519311"/>
            <a:ext cx="1925241" cy="35966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16459" y="2105106"/>
            <a:ext cx="369332" cy="15190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智桂通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54682" y="3085183"/>
            <a:ext cx="452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企业电子印章申领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619433" y="905617"/>
            <a:ext cx="7728154" cy="6136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以智桂通</a:t>
            </a:r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为例，初次申领需要企业法定代表人登录智桂通</a:t>
            </a:r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个人账号（非企业账号），通过智桂通</a:t>
            </a:r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    【</a:t>
            </a: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商用服务</a:t>
            </a:r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领企业印章</a:t>
            </a:r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进入申领。申领流程如下：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317" y="1607803"/>
            <a:ext cx="7942006" cy="3366327"/>
          </a:xfrm>
          <a:prstGeom prst="rect">
            <a:avLst/>
          </a:prstGeom>
        </p:spPr>
      </p:pic>
      <p:sp>
        <p:nvSpPr>
          <p:cNvPr id="2" name="箭头: 右 1"/>
          <p:cNvSpPr/>
          <p:nvPr/>
        </p:nvSpPr>
        <p:spPr>
          <a:xfrm>
            <a:off x="1076632" y="1310763"/>
            <a:ext cx="147484" cy="1253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/>
          <p:cNvSpPr/>
          <p:nvPr/>
        </p:nvSpPr>
        <p:spPr>
          <a:xfrm>
            <a:off x="2197508" y="1310763"/>
            <a:ext cx="147484" cy="1253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企业电子印章申领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247" y="918609"/>
            <a:ext cx="7971503" cy="39944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企业电子印章申领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426" y="901364"/>
            <a:ext cx="7889145" cy="400984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zcyZmY5NmVkMDE5MTEzYjU5ZTg1N2NjNzNiNzZlZTIifQ=="/>
  <p:tag name="KSO_WPP_MARK_KEY" val="16657ed4-316f-4aa1-a574-8a43592f687d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25400">
          <a:solidFill>
            <a:schemeClr val="accent1"/>
          </a:solidFill>
          <a:round/>
          <a:headEnd type="triangle" w="lg" len="lg"/>
          <a:tailEnd type="triangle" w="lg" len="lg"/>
        </a:ln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sz="7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25400">
          <a:solidFill>
            <a:schemeClr val="accent1"/>
          </a:solidFill>
          <a:round/>
          <a:headEnd type="triangle" w="lg" len="lg"/>
          <a:tailEnd type="triangle" w="lg" len="lg"/>
        </a:ln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sz="7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1706</Words>
  <Application>WPS 演示</Application>
  <PresentationFormat>全屏显示(16:9)</PresentationFormat>
  <Paragraphs>212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黑体</vt:lpstr>
      <vt:lpstr>微软雅黑 Light</vt:lpstr>
      <vt:lpstr>迷你简菱心</vt:lpstr>
      <vt:lpstr>Agency FB</vt:lpstr>
      <vt:lpstr>腾祥澜黑简</vt:lpstr>
      <vt:lpstr>华文细黑</vt:lpstr>
      <vt:lpstr>Microsoft YaHei UI</vt:lpstr>
      <vt:lpstr>Calibri</vt:lpstr>
      <vt:lpstr>Arial Unicode MS</vt:lpstr>
      <vt:lpstr>等线 Light</vt:lpstr>
      <vt:lpstr>Office 主题​​</vt:lpstr>
      <vt:lpstr>1_Office 主题​​</vt:lpstr>
      <vt:lpstr>PowerPoint 演示文稿</vt:lpstr>
      <vt:lpstr>PowerPoint 演示文稿</vt:lpstr>
      <vt:lpstr>国家及行业标准规范</vt:lpstr>
      <vt:lpstr>广西壮族自治区企业电子印章管理办法</vt:lpstr>
      <vt:lpstr>PowerPoint 演示文稿</vt:lpstr>
      <vt:lpstr>企业电子印章申领</vt:lpstr>
      <vt:lpstr>企业电子印章申领</vt:lpstr>
      <vt:lpstr>企业电子印章申领</vt:lpstr>
      <vt:lpstr>企业电子印章申领</vt:lpstr>
      <vt:lpstr>企业电子印章申领</vt:lpstr>
      <vt:lpstr>PowerPoint 演示文稿</vt:lpstr>
      <vt:lpstr>单位网厅企业电子印章使用说明</vt:lpstr>
      <vt:lpstr>单位网厅-【职工增员】电子印章使用说明</vt:lpstr>
      <vt:lpstr>单位网厅-【职工增员】电子印章使用说明</vt:lpstr>
      <vt:lpstr>单位网厅-【职工增员】电子印章使用说明</vt:lpstr>
      <vt:lpstr>单位网厅-职工增员电子印章使用说明</vt:lpstr>
      <vt:lpstr>单位网厅-职工增员电子印章使用说明</vt:lpstr>
      <vt:lpstr>单位网厅-职工增员电子印章使用说明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云章平台产品介绍</dc:title>
  <dc:creator>lhmin</dc:creator>
  <cp:lastModifiedBy>Vanessa</cp:lastModifiedBy>
  <cp:revision>2385</cp:revision>
  <dcterms:created xsi:type="dcterms:W3CDTF">2017-11-02T08:13:00Z</dcterms:created>
  <dcterms:modified xsi:type="dcterms:W3CDTF">2023-05-11T03:34:13Z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394781378A9C4C03A07F849FBEAE993B</vt:lpwstr>
  </property>
</Properties>
</file>